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2"/>
  </p:notesMasterIdLst>
  <p:handoutMasterIdLst>
    <p:handoutMasterId r:id="rId13"/>
  </p:handoutMasterIdLst>
  <p:sldIdLst>
    <p:sldId id="347" r:id="rId2"/>
    <p:sldId id="339" r:id="rId3"/>
    <p:sldId id="353" r:id="rId4"/>
    <p:sldId id="354" r:id="rId5"/>
    <p:sldId id="355" r:id="rId6"/>
    <p:sldId id="356" r:id="rId7"/>
    <p:sldId id="357" r:id="rId8"/>
    <p:sldId id="358" r:id="rId9"/>
    <p:sldId id="359" r:id="rId10"/>
    <p:sldId id="360"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41" autoAdjust="0"/>
    <p:restoredTop sz="86400" autoAdjust="0"/>
  </p:normalViewPr>
  <p:slideViewPr>
    <p:cSldViewPr>
      <p:cViewPr varScale="1">
        <p:scale>
          <a:sx n="60" d="100"/>
          <a:sy n="60" d="100"/>
        </p:scale>
        <p:origin x="1396"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8/30/2018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
        <p:nvSpPr>
          <p:cNvPr id="8" name="Content Placeholder 7"/>
          <p:cNvSpPr>
            <a:spLocks noGrp="1"/>
          </p:cNvSpPr>
          <p:nvPr>
            <p:ph sz="quarter" idx="15"/>
          </p:nvPr>
        </p:nvSpPr>
        <p:spPr>
          <a:xfrm>
            <a:off x="457200" y="5562600"/>
            <a:ext cx="8305800" cy="60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8"/>
          <p:cNvSpPr>
            <a:spLocks noGrp="1"/>
          </p:cNvSpPr>
          <p:nvPr>
            <p:ph sz="quarter" idx="16"/>
          </p:nvPr>
        </p:nvSpPr>
        <p:spPr>
          <a:xfrm>
            <a:off x="609600" y="7239000"/>
            <a:ext cx="80010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4" name="Content Placeholder 3"/>
          <p:cNvSpPr>
            <a:spLocks noGrp="1"/>
          </p:cNvSpPr>
          <p:nvPr>
            <p:ph sz="quarter" idx="12"/>
          </p:nvPr>
        </p:nvSpPr>
        <p:spPr>
          <a:xfrm>
            <a:off x="533400" y="1447800"/>
            <a:ext cx="7239000" cy="304800"/>
          </a:xfrm>
        </p:spPr>
        <p:txBody>
          <a:bodyPr/>
          <a:lstStyle/>
          <a:p>
            <a:pPr lvl="0"/>
            <a:endParaRPr lang="en-US" dirty="0"/>
          </a:p>
        </p:txBody>
      </p:sp>
      <p:sp>
        <p:nvSpPr>
          <p:cNvPr id="8" name="Content Placeholder 7"/>
          <p:cNvSpPr>
            <a:spLocks noGrp="1"/>
          </p:cNvSpPr>
          <p:nvPr>
            <p:ph sz="quarter" idx="10"/>
          </p:nvPr>
        </p:nvSpPr>
        <p:spPr>
          <a:xfrm>
            <a:off x="247305" y="1875972"/>
            <a:ext cx="4019896" cy="397125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886363"/>
            <a:ext cx="4019896" cy="397125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3"/>
          </p:nvPr>
        </p:nvSpPr>
        <p:spPr>
          <a:xfrm>
            <a:off x="685800" y="5943600"/>
            <a:ext cx="7010400" cy="228600"/>
          </a:xfrm>
        </p:spPr>
        <p:txBody>
          <a:bodyPr/>
          <a:lstStyle/>
          <a:p>
            <a:pPr lvl="0"/>
            <a:endParaRPr lang="en-US" dirty="0"/>
          </a:p>
        </p:txBody>
      </p:sp>
      <p:sp>
        <p:nvSpPr>
          <p:cNvPr id="7" name="Rectangle 6"/>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06788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 id="2147483704" r:id="rId4"/>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7.w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embeddings/oleObject8.bin"/><Relationship Id="rId5" Type="http://schemas.openxmlformats.org/officeDocument/2006/relationships/image" Target="../media/image16.wmf"/><Relationship Id="rId4" Type="http://schemas.openxmlformats.org/officeDocument/2006/relationships/oleObject" Target="../embeddings/oleObject7.bin"/></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0.png"/><Relationship Id="rId5" Type="http://schemas.openxmlformats.org/officeDocument/2006/relationships/image" Target="../media/image9.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7.xml"/><Relationship Id="rId7" Type="http://schemas.openxmlformats.org/officeDocument/2006/relationships/image" Target="../media/image12.wmf"/><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1.wmf"/><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8.xml"/><Relationship Id="rId7" Type="http://schemas.openxmlformats.org/officeDocument/2006/relationships/image" Target="../media/image14.wmf"/><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13.wmf"/><Relationship Id="rId4" Type="http://schemas.openxmlformats.org/officeDocument/2006/relationships/oleObject" Target="../embeddings/oleObject4.bin"/><Relationship Id="rId9" Type="http://schemas.openxmlformats.org/officeDocument/2006/relationships/image" Target="../media/image15.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a:solidFill>
                  <a:schemeClr val="bg1"/>
                </a:solidFill>
              </a:rPr>
              <a:t>Section </a:t>
            </a:r>
            <a:r>
              <a:rPr lang="en-US" b="1" dirty="0" smtClean="0">
                <a:solidFill>
                  <a:schemeClr val="bg1"/>
                </a:solidFill>
              </a:rPr>
              <a:t>5.5</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5</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Examples: </a:t>
            </a:r>
            <a:r>
              <a:rPr lang="en-US" dirty="0" smtClean="0"/>
              <a:t>FourExams (2 of 2)</a:t>
            </a:r>
            <a:endParaRPr lang="en-US" dirty="0"/>
          </a:p>
        </p:txBody>
      </p:sp>
      <p:sp>
        <p:nvSpPr>
          <p:cNvPr id="9" name="Content Placeholder 8"/>
          <p:cNvSpPr>
            <a:spLocks noGrp="1"/>
          </p:cNvSpPr>
          <p:nvPr>
            <p:ph idx="1"/>
          </p:nvPr>
        </p:nvSpPr>
        <p:spPr>
          <a:xfrm>
            <a:off x="306302" y="1497445"/>
            <a:ext cx="3319759" cy="721728"/>
          </a:xfrm>
        </p:spPr>
        <p:txBody>
          <a:bodyPr>
            <a:normAutofit/>
          </a:bodyPr>
          <a:lstStyle/>
          <a:p>
            <a:pPr marL="0" indent="0">
              <a:buNone/>
            </a:pPr>
            <a:r>
              <a:rPr lang="en-US" dirty="0"/>
              <a:t>Effect size for Cathy</a:t>
            </a:r>
          </a:p>
        </p:txBody>
      </p:sp>
      <p:graphicFrame>
        <p:nvGraphicFramePr>
          <p:cNvPr id="22" name="Object 1" descr="An equation: D 3 equals left parenthesis 79 minus 75 right parenthesis over square root of 116.7 equals 0.37"/>
          <p:cNvGraphicFramePr>
            <a:graphicFrameLocks noGrp="1" noChangeAspect="1"/>
          </p:cNvGraphicFramePr>
          <p:nvPr>
            <p:ph type="pic" sz="quarter" idx="11"/>
            <p:extLst>
              <p:ext uri="{D42A27DB-BD31-4B8C-83A1-F6EECF244321}">
                <p14:modId xmlns:p14="http://schemas.microsoft.com/office/powerpoint/2010/main" val="2619345509"/>
              </p:ext>
            </p:extLst>
          </p:nvPr>
        </p:nvGraphicFramePr>
        <p:xfrm>
          <a:off x="574371" y="2131315"/>
          <a:ext cx="1896591" cy="632196"/>
        </p:xfrm>
        <a:graphic>
          <a:graphicData uri="http://schemas.openxmlformats.org/presentationml/2006/ole">
            <mc:AlternateContent xmlns:mc="http://schemas.openxmlformats.org/markup-compatibility/2006">
              <mc:Choice xmlns:v="urn:schemas-microsoft-com:vml" Requires="v">
                <p:oleObj spid="_x0000_s8266" name="Equation" r:id="rId4" imgW="1257120" imgH="419040" progId="Equation.DSMT4">
                  <p:embed/>
                </p:oleObj>
              </mc:Choice>
              <mc:Fallback>
                <p:oleObj name="Equation" r:id="rId4" imgW="1257120" imgH="419040" progId="Equation.DSMT4">
                  <p:embed/>
                  <p:pic>
                    <p:nvPicPr>
                      <p:cNvPr id="0" name=""/>
                      <p:cNvPicPr>
                        <a:picLocks noChangeAspect="1" noChangeArrowheads="1"/>
                      </p:cNvPicPr>
                      <p:nvPr/>
                    </p:nvPicPr>
                    <p:blipFill>
                      <a:blip r:embed="rId5"/>
                      <a:srcRect/>
                      <a:stretch>
                        <a:fillRect/>
                      </a:stretch>
                    </p:blipFill>
                    <p:spPr bwMode="auto">
                      <a:xfrm>
                        <a:off x="574371" y="2131315"/>
                        <a:ext cx="1896591" cy="632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Text Placeholder 6"/>
          <p:cNvSpPr>
            <a:spLocks noGrp="1"/>
          </p:cNvSpPr>
          <p:nvPr>
            <p:ph type="body" sz="quarter" idx="10"/>
          </p:nvPr>
        </p:nvSpPr>
        <p:spPr>
          <a:xfrm>
            <a:off x="228600" y="2848527"/>
            <a:ext cx="7885216" cy="1346329"/>
          </a:xfrm>
        </p:spPr>
        <p:txBody>
          <a:bodyPr>
            <a:normAutofit/>
          </a:bodyPr>
          <a:lstStyle/>
          <a:p>
            <a:pPr marL="0" indent="0">
              <a:buNone/>
            </a:pPr>
            <a:r>
              <a:rPr lang="en-US" dirty="0"/>
              <a:t>(moderate, less than 0.50, but more than 0.20)</a:t>
            </a:r>
          </a:p>
          <a:p>
            <a:pPr marL="0" indent="0">
              <a:buNone/>
            </a:pPr>
            <a:r>
              <a:rPr lang="en-US" dirty="0"/>
              <a:t>Effect size for  Dave vs. </a:t>
            </a:r>
            <a:r>
              <a:rPr lang="en-US" dirty="0" smtClean="0"/>
              <a:t>Emily</a:t>
            </a:r>
            <a:endParaRPr lang="en-US" dirty="0"/>
          </a:p>
        </p:txBody>
      </p:sp>
      <p:graphicFrame>
        <p:nvGraphicFramePr>
          <p:cNvPr id="6" name="Object 1" descr="An equation: D 45 equals left parenthesis 83 minus 47 right parenthesis over square root of 116.7 equals 3.33"/>
          <p:cNvGraphicFramePr>
            <a:graphicFrameLocks noGrp="1" noChangeAspect="1"/>
          </p:cNvGraphicFramePr>
          <p:nvPr>
            <p:ph type="pic" sz="quarter" idx="13"/>
            <p:extLst>
              <p:ext uri="{D42A27DB-BD31-4B8C-83A1-F6EECF244321}">
                <p14:modId xmlns:p14="http://schemas.microsoft.com/office/powerpoint/2010/main" val="3131471211"/>
              </p:ext>
            </p:extLst>
          </p:nvPr>
        </p:nvGraphicFramePr>
        <p:xfrm>
          <a:off x="653882" y="4175668"/>
          <a:ext cx="2170544" cy="695416"/>
        </p:xfrm>
        <a:graphic>
          <a:graphicData uri="http://schemas.openxmlformats.org/presentationml/2006/ole">
            <mc:AlternateContent xmlns:mc="http://schemas.openxmlformats.org/markup-compatibility/2006">
              <mc:Choice xmlns:v="urn:schemas-microsoft-com:vml" Requires="v">
                <p:oleObj spid="_x0000_s8267" name="Equation" r:id="rId6" imgW="1307880" imgH="419040" progId="Equation.DSMT4">
                  <p:embed/>
                </p:oleObj>
              </mc:Choice>
              <mc:Fallback>
                <p:oleObj name="Equation" r:id="rId6" imgW="1307880" imgH="419040" progId="Equation.DSMT4">
                  <p:embed/>
                  <p:pic>
                    <p:nvPicPr>
                      <p:cNvPr id="0" name="Object 1"/>
                      <p:cNvPicPr>
                        <a:picLocks noGrp="1" noChangeAspect="1" noChangeArrowheads="1"/>
                      </p:cNvPicPr>
                      <p:nvPr/>
                    </p:nvPicPr>
                    <p:blipFill>
                      <a:blip r:embed="rId7"/>
                      <a:srcRect/>
                      <a:stretch>
                        <a:fillRect/>
                      </a:stretch>
                    </p:blipFill>
                    <p:spPr bwMode="auto">
                      <a:xfrm>
                        <a:off x="653882" y="4175668"/>
                        <a:ext cx="2170544" cy="69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Content Placeholder 15"/>
          <p:cNvSpPr>
            <a:spLocks noGrp="1"/>
          </p:cNvSpPr>
          <p:nvPr>
            <p:ph sz="quarter" idx="15"/>
          </p:nvPr>
        </p:nvSpPr>
        <p:spPr>
          <a:xfrm>
            <a:off x="304800" y="5234690"/>
            <a:ext cx="4572000" cy="487479"/>
          </a:xfrm>
        </p:spPr>
        <p:txBody>
          <a:bodyPr>
            <a:normAutofit lnSpcReduction="10000"/>
          </a:bodyPr>
          <a:lstStyle/>
          <a:p>
            <a:pPr marL="0" indent="0">
              <a:buNone/>
            </a:pPr>
            <a:r>
              <a:rPr lang="en-US" dirty="0"/>
              <a:t>(pretty large, more than 1.0</a:t>
            </a:r>
            <a:r>
              <a:rPr lang="en-US" dirty="0" smtClean="0"/>
              <a:t>)</a:t>
            </a:r>
            <a:endParaRPr lang="en-US" dirty="0"/>
          </a:p>
        </p:txBody>
      </p:sp>
    </p:spTree>
    <p:extLst>
      <p:ext uri="{BB962C8B-B14F-4D97-AF65-F5344CB8AC3E}">
        <p14:creationId xmlns:p14="http://schemas.microsoft.com/office/powerpoint/2010/main" val="4961613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5.5 </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00"/>
                  </a:spcBef>
                  <a:buNone/>
                </a:pPr>
                <a:r>
                  <a:rPr lang="en-US" altLang="en-US" dirty="0">
                    <a:sym typeface="Symbol" panose="05050102010706020507" pitchFamily="18" charset="2"/>
                  </a:rPr>
                  <a:t>Estimating ANOVA </a:t>
                </a:r>
                <a:r>
                  <a:rPr lang="en-US" altLang="en-US" dirty="0" smtClean="0">
                    <a:sym typeface="Symbol" panose="05050102010706020507" pitchFamily="18" charset="2"/>
                  </a:rPr>
                  <a:t>effects</a:t>
                </a:r>
              </a:p>
              <a:p>
                <a:pPr marL="0" indent="457200">
                  <a:spcBef>
                    <a:spcPct val="0"/>
                  </a:spcBef>
                  <a:spcAft>
                    <a:spcPct val="15000"/>
                  </a:spcAft>
                  <a:buNone/>
                </a:pPr>
                <a:r>
                  <a:rPr lang="en-US" altLang="en-US" dirty="0">
                    <a:sym typeface="Symbol" panose="05050102010706020507" pitchFamily="18" charset="2"/>
                  </a:rPr>
                  <a:t>CI for single group mean (</a:t>
                </a:r>
                <a14:m>
                  <m:oMath xmlns:m="http://schemas.openxmlformats.org/officeDocument/2006/math">
                    <m:sSub>
                      <m:sSubPr>
                        <m:ctrlPr>
                          <a:rPr lang="en-US" altLang="en-US" i="1">
                            <a:latin typeface="Cambria Math" panose="02040503050406030204" pitchFamily="18" charset="0"/>
                            <a:sym typeface="Symbol" panose="05050102010706020507" pitchFamily="18" charset="2"/>
                          </a:rPr>
                        </m:ctrlPr>
                      </m:sSubPr>
                      <m:e>
                        <m:r>
                          <a:rPr lang="en-US" altLang="en-US" i="1">
                            <a:latin typeface="Cambria Math" panose="02040503050406030204" pitchFamily="18" charset="0"/>
                            <a:sym typeface="Symbol" panose="05050102010706020507" pitchFamily="18" charset="2"/>
                          </a:rPr>
                          <m:t>𝜇</m:t>
                        </m:r>
                      </m:e>
                      <m:sub>
                        <m:r>
                          <a:rPr lang="en-US" altLang="en-US" i="1">
                            <a:latin typeface="Cambria Math" panose="02040503050406030204" pitchFamily="18" charset="0"/>
                            <a:sym typeface="Symbol" panose="05050102010706020507" pitchFamily="18" charset="2"/>
                          </a:rPr>
                          <m:t>𝑖</m:t>
                        </m:r>
                      </m:sub>
                    </m:sSub>
                  </m:oMath>
                </a14:m>
                <a:r>
                  <a:rPr lang="en-US" altLang="en-US" dirty="0">
                    <a:sym typeface="Symbol" panose="05050102010706020507" pitchFamily="18" charset="2"/>
                  </a:rPr>
                  <a:t>)</a:t>
                </a:r>
              </a:p>
              <a:p>
                <a:pPr marL="0" indent="457200">
                  <a:spcBef>
                    <a:spcPct val="0"/>
                  </a:spcBef>
                  <a:spcAft>
                    <a:spcPct val="15000"/>
                  </a:spcAft>
                  <a:buNone/>
                </a:pPr>
                <a:r>
                  <a:rPr lang="en-US" altLang="en-US" dirty="0">
                    <a:sym typeface="Symbol" panose="05050102010706020507" pitchFamily="18" charset="2"/>
                  </a:rPr>
                  <a:t>CI for difference in means (</a:t>
                </a:r>
                <a14:m>
                  <m:oMath xmlns:m="http://schemas.openxmlformats.org/officeDocument/2006/math">
                    <m:sSub>
                      <m:sSubPr>
                        <m:ctrlPr>
                          <a:rPr lang="en-US" altLang="en-US" i="1">
                            <a:latin typeface="Cambria Math" panose="02040503050406030204" pitchFamily="18" charset="0"/>
                            <a:sym typeface="Symbol" panose="05050102010706020507" pitchFamily="18" charset="2"/>
                          </a:rPr>
                        </m:ctrlPr>
                      </m:sSubPr>
                      <m:e>
                        <m:r>
                          <a:rPr lang="en-US" altLang="en-US" i="1">
                            <a:latin typeface="Cambria Math" panose="02040503050406030204" pitchFamily="18" charset="0"/>
                            <a:sym typeface="Symbol" panose="05050102010706020507" pitchFamily="18" charset="2"/>
                          </a:rPr>
                          <m:t>𝜇</m:t>
                        </m:r>
                      </m:e>
                      <m:sub>
                        <m:r>
                          <a:rPr lang="en-US" altLang="en-US" i="1">
                            <a:latin typeface="Cambria Math" panose="02040503050406030204" pitchFamily="18" charset="0"/>
                            <a:sym typeface="Symbol" panose="05050102010706020507" pitchFamily="18" charset="2"/>
                          </a:rPr>
                          <m:t>𝑖</m:t>
                        </m:r>
                      </m:sub>
                    </m:sSub>
                    <m:r>
                      <a:rPr lang="en-US" altLang="en-US">
                        <a:latin typeface="Cambria Math" panose="02040503050406030204" pitchFamily="18" charset="0"/>
                        <a:sym typeface="Symbol" panose="05050102010706020507" pitchFamily="18" charset="2"/>
                      </a:rPr>
                      <m:t>−</m:t>
                    </m:r>
                    <m:sSub>
                      <m:sSubPr>
                        <m:ctrlPr>
                          <a:rPr lang="en-US" altLang="en-US" i="1">
                            <a:latin typeface="Cambria Math" panose="02040503050406030204" pitchFamily="18" charset="0"/>
                            <a:sym typeface="Symbol" panose="05050102010706020507" pitchFamily="18" charset="2"/>
                          </a:rPr>
                        </m:ctrlPr>
                      </m:sSubPr>
                      <m:e>
                        <m:r>
                          <a:rPr lang="en-US" altLang="en-US" i="1">
                            <a:latin typeface="Cambria Math" panose="02040503050406030204" pitchFamily="18" charset="0"/>
                            <a:sym typeface="Symbol" panose="05050102010706020507" pitchFamily="18" charset="2"/>
                          </a:rPr>
                          <m:t>𝜇</m:t>
                        </m:r>
                      </m:e>
                      <m:sub>
                        <m:r>
                          <a:rPr lang="en-US" altLang="en-US" i="1">
                            <a:latin typeface="Cambria Math" panose="02040503050406030204" pitchFamily="18" charset="0"/>
                            <a:sym typeface="Symbol" panose="05050102010706020507" pitchFamily="18" charset="2"/>
                          </a:rPr>
                          <m:t>𝑗</m:t>
                        </m:r>
                      </m:sub>
                    </m:sSub>
                  </m:oMath>
                </a14:m>
                <a:r>
                  <a:rPr lang="en-US" altLang="en-US" dirty="0">
                    <a:sym typeface="Symbol" panose="05050102010706020507" pitchFamily="18" charset="2"/>
                  </a:rPr>
                  <a:t>)</a:t>
                </a:r>
                <a:endParaRPr lang="en-US" altLang="en-US" dirty="0" smtClean="0">
                  <a:sym typeface="Symbol" panose="05050102010706020507" pitchFamily="18" charset="2"/>
                </a:endParaRPr>
              </a:p>
              <a:p>
                <a:pPr marL="0" indent="0">
                  <a:spcBef>
                    <a:spcPct val="0"/>
                  </a:spcBef>
                  <a:spcAft>
                    <a:spcPct val="15000"/>
                  </a:spcAft>
                  <a:buNone/>
                </a:pPr>
                <a:r>
                  <a:rPr lang="en-US" altLang="en-US" dirty="0">
                    <a:sym typeface="Symbol" panose="05050102010706020507" pitchFamily="18" charset="2"/>
                  </a:rPr>
                  <a:t>Effect </a:t>
                </a:r>
                <a:r>
                  <a:rPr lang="en-US" altLang="en-US" dirty="0" smtClean="0">
                    <a:sym typeface="Symbol" panose="05050102010706020507" pitchFamily="18" charset="2"/>
                  </a:rPr>
                  <a:t>size</a:t>
                </a:r>
                <a:endParaRPr lang="en-US" altLang="en-US" dirty="0">
                  <a:sym typeface="Symbol" panose="05050102010706020507" pitchFamily="18" charset="2"/>
                </a:endParaRP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247304" y="1407392"/>
                <a:ext cx="8515695" cy="4805217"/>
              </a:xfrm>
              <a:blipFill rotWithShape="1">
                <a:blip r:embed="rId3"/>
                <a:stretch>
                  <a:fillRect l="-1289" t="-1142"/>
                </a:stretch>
              </a:blipFill>
            </p:spPr>
            <p:txBody>
              <a:bodyPr/>
              <a:lstStyle/>
              <a:p>
                <a:r>
                  <a:rPr lang="en-US">
                    <a:noFill/>
                  </a:rPr>
                  <a:t> </a:t>
                </a:r>
              </a:p>
            </p:txBody>
          </p:sp>
        </mc:Fallback>
      </mc:AlternateContent>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FourExams</a:t>
            </a:r>
          </a:p>
        </p:txBody>
      </p:sp>
      <p:pic>
        <p:nvPicPr>
          <p:cNvPr id="15" name="Picture 2" descr="A table has 4 rows and 5 columns. &#10;&#10;The data from the table are as follows:&#10;Row 1. (Exam number 1): 62, 94, 68, 86, 50.&#10;Row 2. (Exam number 2): 87, 95, 93, 97, 63.&#10;Row 3. (Exam number 3): 74, 86, 82, 70, 28.&#10;Row 4. (Exam number 4): 77, 89, 73, 79, 47.&#10;The values in the sixth column are circled."/>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56030" y="1371600"/>
            <a:ext cx="4634553" cy="17996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0"/>
          </p:nvPr>
        </p:nvSpPr>
        <p:spPr>
          <a:xfrm>
            <a:off x="5334000" y="2438400"/>
            <a:ext cx="3344101" cy="1306734"/>
          </a:xfrm>
        </p:spPr>
        <p:txBody>
          <a:bodyPr>
            <a:normAutofit/>
          </a:bodyPr>
          <a:lstStyle/>
          <a:p>
            <a:pPr marL="0" indent="0">
              <a:buNone/>
            </a:pPr>
            <a:r>
              <a:rPr lang="en-US" sz="2800" dirty="0"/>
              <a:t>There’s a second factor hidden here</a:t>
            </a:r>
            <a:r>
              <a:rPr lang="en-US" sz="2800" dirty="0" smtClean="0"/>
              <a:t>.</a:t>
            </a:r>
            <a:endParaRPr lang="en-US" sz="2800" dirty="0"/>
          </a:p>
        </p:txBody>
      </p:sp>
      <p:pic>
        <p:nvPicPr>
          <p:cNvPr id="14" name="Picture 3" descr="The graph plots Theoretical Quantiles along the horizontal axis and Sample Quantiles along the vertical axis.  A line originates from (negative 2.2, negative 22), slopes upward, and terminates at (1.5, 22). A series of points follow the path of the upward slopping line from negative 0.8 to 1.4 along the horizontal axis and from negative 5 to 18 along the vertical axis. One point lies at (2, 20) and four points lie on the bottom left corner between negative 0.9 to negative 2 along the horizontal axis and between negative 25 to negative 40 along the vertical axis and these points are circled. A text at the bottom right corner of the graph reads: where are these four cases?"/>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300988" y="3186498"/>
            <a:ext cx="4225438" cy="3120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1307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tabLst>
                <a:tab pos="5715000" algn="l"/>
              </a:tabLst>
            </a:pPr>
            <a:r>
              <a:rPr lang="en-US" dirty="0"/>
              <a:t>Example: Five </a:t>
            </a:r>
            <a:r>
              <a:rPr lang="en-US" dirty="0" smtClean="0"/>
              <a:t>Students</a:t>
            </a:r>
            <a:endParaRPr lang="en-US" dirty="0"/>
          </a:p>
        </p:txBody>
      </p:sp>
      <p:pic>
        <p:nvPicPr>
          <p:cNvPr id="8" name="Picture 2" descr="A table of 4 rows and 5 columns with headers that read, Adam, Brenda, Cathy, Dave, and Emily.&#10;The data are as follows:&#10;Row 1. Adam: 62; Brenda: 94; Cathy: 68; Dave: 86; Emily: 50.&#10;Row 2: Adam, 87; Brenda, 95; Cathy, 93; Dave, 97; Emily, 63.&#10;Row 3: Adam, 74; Brenda, 86; Cathy, 82; Dave, 70; Emily, 28.&#10;Row 4: Adam, 77; Brenda, 89; Cathy, 73; Dave, 79; Emily, 47."/>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158665" y="1449682"/>
            <a:ext cx="4592177" cy="1735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0"/>
          </p:nvPr>
        </p:nvSpPr>
        <p:spPr>
          <a:xfrm>
            <a:off x="377722" y="3309311"/>
            <a:ext cx="8211845" cy="961466"/>
          </a:xfrm>
        </p:spPr>
        <p:txBody>
          <a:bodyPr>
            <a:normAutofit/>
          </a:bodyPr>
          <a:lstStyle/>
          <a:p>
            <a:pPr marL="0" indent="0">
              <a:buNone/>
            </a:pPr>
            <a:r>
              <a:rPr lang="en-US" sz="2800" dirty="0"/>
              <a:t>Is there a significant difference in average grade among the five students</a:t>
            </a:r>
            <a:r>
              <a:rPr lang="en-US" sz="2800" dirty="0" smtClean="0"/>
              <a:t>?</a:t>
            </a:r>
            <a:endParaRPr lang="en-US" sz="2800" dirty="0"/>
          </a:p>
        </p:txBody>
      </p:sp>
      <p:pic>
        <p:nvPicPr>
          <p:cNvPr id="11" name="Picture 3" descr="A set of command lines and tables with 1 row and 5 columns with headers that read, Adam, Brenda, Cathy; Dave, and Emily.&#10;Command line reads, prompt mean (Grade tilde Student, data equals Four Exams)&#10;Row 1. Adam: 75; Brenda: 91; Cathy: 79; Dave: 83; Emily: 47.&#10;Command line reads, prompt, s d (Grade tilde Student, data equals Four Exams)&#10;Row 1. Adam: 10.295630; Brenda: 4.242641; Cathy: 10.984838; Dave: 11.401754; Emily: 14.445299.&#10;The values under the column Brenda, 4.242641 and Emily, 14.445299 are encircled."/>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1113468" y="4414894"/>
            <a:ext cx="7190311" cy="1800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6609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Residual Plots (Grade by Student)</a:t>
            </a:r>
          </a:p>
        </p:txBody>
      </p:sp>
      <p:pic>
        <p:nvPicPr>
          <p:cNvPr id="12" name="Picture 3" descr="A scatter plot has a horizontal axis labeled Fitted Means and a vertical axis labeled Residual. A line originates from a point (45, 0) and terminates at the point (2.2, 12). The graph plots four points (48, negative 20), (48, 0), (48, 4), (48, 16), that are close to the vertical axis and these dots are circled. The other four points (91, negative 5), (91, negative 2), (91, 3), and (91, 5), are plotted at the right portion of the graph and these dots are also circled. The remaining twelve dots are spread above and below the line between 70 and 80 along the horizontal axis and between negative 15 and 15 along the vertical axi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650373" y="1507974"/>
            <a:ext cx="3523420" cy="3971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166914" y="5638800"/>
            <a:ext cx="4557486" cy="467816"/>
          </a:xfrm>
        </p:spPr>
        <p:txBody>
          <a:bodyPr>
            <a:normAutofit lnSpcReduction="10000"/>
          </a:bodyPr>
          <a:lstStyle/>
          <a:p>
            <a:pPr marL="0" indent="0">
              <a:buNone/>
            </a:pPr>
            <a:r>
              <a:rPr lang="en-US" dirty="0"/>
              <a:t>Concern with equal </a:t>
            </a:r>
            <a:r>
              <a:rPr lang="en-US" dirty="0" smtClean="0"/>
              <a:t>variance</a:t>
            </a:r>
            <a:endParaRPr lang="en-US" dirty="0"/>
          </a:p>
        </p:txBody>
      </p:sp>
      <p:pic>
        <p:nvPicPr>
          <p:cNvPr id="13" name="Picture Placeholder 12" descr="A scatter plot is titled Normal Q Q plot and it plots Theoretical Normal on the horizontal axis and Residual on the vertical axis. A line originates from a point (negative 1.8, negative 14 and terminates at the point (2.2, 12). The graph plots large densities of points along the line from negative 0.8 to 0.8 along the horizontal axis and negative 4 and 4 along the vertical axis. Four points lie in the top right corner above 1 to 2 along the horizontal axis and 11 and 16 along the vertical axis. The other four points lie in the bottom left corner above negative 0.9 to negative 2 along the horizontal axis and negative 13 to negative 20 along the vertical axis.">
            <a:extLst>
              <a:ext uri="{FF2B5EF4-FFF2-40B4-BE49-F238E27FC236}">
                <a16:creationId xmlns:a16="http://schemas.microsoft.com/office/drawing/2014/main" xmlns="" id="{8C3066AD-5EB7-475E-9097-2CB41AA08C1F}"/>
              </a:ext>
            </a:extLst>
          </p:cNvPr>
          <p:cNvPicPr>
            <a:picLocks noGrp="1" noChangeAspect="1"/>
          </p:cNvPicPr>
          <p:nvPr>
            <p:ph type="pic" sz="quarter" idx="13"/>
          </p:nvPr>
        </p:nvPicPr>
        <p:blipFill>
          <a:blip r:embed="rId3"/>
          <a:stretch>
            <a:fillRect/>
          </a:stretch>
        </p:blipFill>
        <p:spPr>
          <a:xfrm>
            <a:off x="5181600" y="1491342"/>
            <a:ext cx="3619814" cy="4008468"/>
          </a:xfrm>
          <a:prstGeom prst="rect">
            <a:avLst/>
          </a:prstGeom>
          <a:noFill/>
          <a:ln>
            <a:noFill/>
          </a:ln>
        </p:spPr>
      </p:pic>
      <p:sp>
        <p:nvSpPr>
          <p:cNvPr id="6" name="Text Placeholder 5"/>
          <p:cNvSpPr>
            <a:spLocks noGrp="1"/>
          </p:cNvSpPr>
          <p:nvPr>
            <p:ph type="body" sz="quarter" idx="10"/>
          </p:nvPr>
        </p:nvSpPr>
        <p:spPr>
          <a:xfrm>
            <a:off x="5127174" y="5562600"/>
            <a:ext cx="3678511" cy="609600"/>
          </a:xfrm>
        </p:spPr>
        <p:txBody>
          <a:bodyPr>
            <a:normAutofit/>
          </a:bodyPr>
          <a:lstStyle/>
          <a:p>
            <a:pPr marL="0" indent="0">
              <a:buNone/>
            </a:pPr>
            <a:r>
              <a:rPr lang="en-US" dirty="0"/>
              <a:t>Normality is a bit </a:t>
            </a:r>
            <a:r>
              <a:rPr lang="en-US" dirty="0" smtClean="0"/>
              <a:t>better</a:t>
            </a:r>
            <a:endParaRPr lang="en-US" dirty="0"/>
          </a:p>
        </p:txBody>
      </p:sp>
    </p:spTree>
    <p:extLst>
      <p:ext uri="{BB962C8B-B14F-4D97-AF65-F5344CB8AC3E}">
        <p14:creationId xmlns:p14="http://schemas.microsoft.com/office/powerpoint/2010/main" val="2679255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ANOVA for Grades by Students</a:t>
            </a:r>
          </a:p>
        </p:txBody>
      </p:sp>
      <p:pic>
        <p:nvPicPr>
          <p:cNvPr id="9" name="Picture 2" descr="A set of command lines and a table with 2 rows and 5 columns with headers that read Df, Sum S q, Mean S q, F value; and P r (greater than F).&#10;The command line reads, mod2 equals aov (Grade tilde Student, data equals Exams 4)&#10;Summary (mod 2)&#10;The data from the table are as follows:&#10;Row 1. (Student): Df: 4; Sum Sq: 4480; Mean Sq: 1120.00; F value: 9.6; Pr (greater than F): 0.0004676 three asterisks&#10;Row 2. (Residuals): Df: 15; Sum Sq: 1750; Mean Sq: 116.67; F value: blank; Pr (greater than F): blank&#10;The value 0.0004676 under the column Pr (greater than F) is encircled. "/>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309549" y="2029014"/>
            <a:ext cx="8338324" cy="1930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0"/>
          </p:nvPr>
        </p:nvSpPr>
        <p:spPr>
          <a:xfrm>
            <a:off x="210846" y="4495800"/>
            <a:ext cx="8722309" cy="1603209"/>
          </a:xfrm>
        </p:spPr>
        <p:txBody>
          <a:bodyPr>
            <a:normAutofit/>
          </a:bodyPr>
          <a:lstStyle/>
          <a:p>
            <a:pPr marL="0" indent="0">
              <a:buNone/>
            </a:pPr>
            <a:r>
              <a:rPr lang="en-US" sz="2800" dirty="0"/>
              <a:t>Strong evidence for a difference in mean exam score between the students</a:t>
            </a:r>
            <a:r>
              <a:rPr lang="en-US" sz="2800" dirty="0" smtClean="0"/>
              <a:t>.</a:t>
            </a:r>
          </a:p>
          <a:p>
            <a:pPr marL="0" indent="0" algn="ctr">
              <a:buNone/>
            </a:pPr>
            <a:r>
              <a:rPr lang="en-US" sz="2800" dirty="0"/>
              <a:t>Which means are significantly different</a:t>
            </a:r>
            <a:r>
              <a:rPr lang="en-US" sz="2800" dirty="0" smtClean="0"/>
              <a:t>?</a:t>
            </a:r>
            <a:endParaRPr lang="en-US" sz="2800" dirty="0"/>
          </a:p>
        </p:txBody>
      </p:sp>
    </p:spTree>
    <p:extLst>
      <p:ext uri="{BB962C8B-B14F-4D97-AF65-F5344CB8AC3E}">
        <p14:creationId xmlns:p14="http://schemas.microsoft.com/office/powerpoint/2010/main" val="6203240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CI’s for Means after ANOVA</a:t>
            </a:r>
          </a:p>
        </p:txBody>
      </p:sp>
      <p:sp>
        <p:nvSpPr>
          <p:cNvPr id="4" name="Text Placeholder 3"/>
          <p:cNvSpPr>
            <a:spLocks noGrp="1"/>
          </p:cNvSpPr>
          <p:nvPr>
            <p:ph type="body" sz="quarter" idx="10"/>
          </p:nvPr>
        </p:nvSpPr>
        <p:spPr>
          <a:xfrm>
            <a:off x="152400" y="1447800"/>
            <a:ext cx="8673738" cy="1306734"/>
          </a:xfrm>
        </p:spPr>
        <p:txBody>
          <a:bodyPr>
            <a:normAutofit/>
          </a:bodyPr>
          <a:lstStyle/>
          <a:p>
            <a:pPr marL="0" indent="0">
              <a:buNone/>
            </a:pPr>
            <a:r>
              <a:rPr lang="en-US" sz="2800" dirty="0">
                <a:solidFill>
                  <a:srgbClr val="000000"/>
                </a:solidFill>
              </a:rPr>
              <a:t>Use the “usual” procedures except:</a:t>
            </a:r>
          </a:p>
          <a:p>
            <a:pPr marL="514350" indent="-514350">
              <a:buFont typeface="+mj-lt"/>
              <a:buAutoNum type="alphaLcParenR"/>
            </a:pPr>
            <a:r>
              <a:rPr lang="en-US" sz="2800" dirty="0">
                <a:solidFill>
                  <a:srgbClr val="000000"/>
                </a:solidFill>
              </a:rPr>
              <a:t>Estimate any </a:t>
            </a:r>
            <a:r>
              <a:rPr lang="en-US" sz="2800" i="1" dirty="0">
                <a:solidFill>
                  <a:srgbClr val="000000"/>
                </a:solidFill>
                <a:sym typeface="Symbol" pitchFamily="18" charset="2"/>
              </a:rPr>
              <a:t></a:t>
            </a:r>
            <a:r>
              <a:rPr lang="en-US" sz="2800" dirty="0">
                <a:solidFill>
                  <a:srgbClr val="000000"/>
                </a:solidFill>
                <a:sym typeface="Symbol" pitchFamily="18" charset="2"/>
              </a:rPr>
              <a:t> </a:t>
            </a:r>
            <a:r>
              <a:rPr lang="en-US" sz="2800" dirty="0" smtClean="0">
                <a:solidFill>
                  <a:srgbClr val="000000"/>
                </a:solidFill>
                <a:sym typeface="Symbol" pitchFamily="18" charset="2"/>
              </a:rPr>
              <a:t>with		</a:t>
            </a:r>
            <a:endParaRPr lang="en-US" sz="2800" dirty="0"/>
          </a:p>
        </p:txBody>
      </p:sp>
      <p:graphicFrame>
        <p:nvGraphicFramePr>
          <p:cNvPr id="14" name="Object 1" descr="An equation reads, square root of M S E."/>
          <p:cNvGraphicFramePr>
            <a:graphicFrameLocks noGrp="1" noChangeAspect="1"/>
          </p:cNvGraphicFramePr>
          <p:nvPr>
            <p:ph type="pic" sz="quarter" idx="11"/>
            <p:extLst>
              <p:ext uri="{D42A27DB-BD31-4B8C-83A1-F6EECF244321}">
                <p14:modId xmlns:p14="http://schemas.microsoft.com/office/powerpoint/2010/main" val="1401131660"/>
              </p:ext>
            </p:extLst>
          </p:nvPr>
        </p:nvGraphicFramePr>
        <p:xfrm>
          <a:off x="3999346" y="2033421"/>
          <a:ext cx="877454" cy="404979"/>
        </p:xfrm>
        <a:graphic>
          <a:graphicData uri="http://schemas.openxmlformats.org/presentationml/2006/ole">
            <mc:AlternateContent xmlns:mc="http://schemas.openxmlformats.org/markup-compatibility/2006">
              <mc:Choice xmlns:v="urn:schemas-microsoft-com:vml" Requires="v">
                <p:oleObj spid="_x0000_s5222" name="Equation" r:id="rId4" imgW="495000" imgH="228600" progId="Equation.DSMT4">
                  <p:embed/>
                </p:oleObj>
              </mc:Choice>
              <mc:Fallback>
                <p:oleObj name="Equation" r:id="rId4" imgW="495000" imgH="228600"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9346" y="2033421"/>
                        <a:ext cx="877454" cy="404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Content Placeholder 18"/>
          <p:cNvSpPr>
            <a:spLocks noGrp="1"/>
          </p:cNvSpPr>
          <p:nvPr>
            <p:ph sz="quarter" idx="15"/>
          </p:nvPr>
        </p:nvSpPr>
        <p:spPr>
          <a:xfrm>
            <a:off x="155944" y="2423243"/>
            <a:ext cx="8305800" cy="609600"/>
          </a:xfrm>
        </p:spPr>
        <p:txBody>
          <a:bodyPr>
            <a:normAutofit/>
          </a:bodyPr>
          <a:lstStyle/>
          <a:p>
            <a:pPr marL="514350" indent="-514350">
              <a:buFont typeface="+mj-lt"/>
              <a:buAutoNum type="alphaLcParenR" startAt="2"/>
            </a:pPr>
            <a:r>
              <a:rPr lang="en-US" sz="2800" dirty="0"/>
              <a:t>Use the error df for any </a:t>
            </a:r>
            <a:r>
              <a:rPr lang="en-US" sz="2800" i="1" dirty="0"/>
              <a:t>t</a:t>
            </a:r>
            <a:r>
              <a:rPr lang="en-US" sz="2800" dirty="0"/>
              <a:t>*-</a:t>
            </a:r>
            <a:r>
              <a:rPr lang="en-US" sz="2800" dirty="0" smtClean="0"/>
              <a:t>values</a:t>
            </a:r>
            <a:endParaRPr lang="en-US" sz="2800" dirty="0"/>
          </a:p>
        </p:txBody>
      </p:sp>
      <p:pic>
        <p:nvPicPr>
          <p:cNvPr id="16" name="Picture 5" descr="Two annotated equations. Equation one:, C I for mu subscript i: y bar subscript i plus or minus t asterisk square root of M S E over square root of n subscript i.&#10;Equation two: C I for mu subscript i minus mu subscript j: left parenthesis y bar subscript i minus y bar subscript j right parenthesis plus or minus t asterisk square root of M S E times square root of 1 over n subscript i plus 1 over n subscript j.&#10;A callout pointing at the variable t in both the equations reads: Use error d f."/>
          <p:cNvPicPr>
            <a:picLocks noGrp="1" noChangeAspect="1" noChangeArrowheads="1"/>
          </p:cNvPicPr>
          <p:nvPr>
            <p:ph type="pic" sz="quarter" idx="13"/>
          </p:nvPr>
        </p:nvPicPr>
        <p:blipFill>
          <a:blip r:embed="rId6" cstate="print">
            <a:extLst>
              <a:ext uri="{28A0092B-C50C-407E-A947-70E740481C1C}">
                <a14:useLocalDpi xmlns:a14="http://schemas.microsoft.com/office/drawing/2010/main" val="0"/>
              </a:ext>
            </a:extLst>
          </a:blip>
          <a:stretch>
            <a:fillRect/>
          </a:stretch>
        </p:blipFill>
        <p:spPr bwMode="auto">
          <a:xfrm>
            <a:off x="768375" y="3089550"/>
            <a:ext cx="7385025" cy="315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86031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Examples: FourExams (1 of 2)</a:t>
            </a:r>
            <a:endParaRPr lang="en-US" dirty="0"/>
          </a:p>
        </p:txBody>
      </p:sp>
      <p:sp>
        <p:nvSpPr>
          <p:cNvPr id="9" name="Content Placeholder 8"/>
          <p:cNvSpPr>
            <a:spLocks noGrp="1"/>
          </p:cNvSpPr>
          <p:nvPr>
            <p:ph idx="1"/>
          </p:nvPr>
        </p:nvSpPr>
        <p:spPr/>
        <p:txBody>
          <a:bodyPr>
            <a:normAutofit/>
          </a:bodyPr>
          <a:lstStyle/>
          <a:p>
            <a:pPr marL="0" indent="0">
              <a:buNone/>
            </a:pPr>
            <a:r>
              <a:rPr lang="en-US" dirty="0"/>
              <a:t>95% CI for Adam’s mean </a:t>
            </a:r>
            <a:r>
              <a:rPr lang="en-US" dirty="0" smtClean="0"/>
              <a:t>grade</a:t>
            </a:r>
            <a:endParaRPr lang="en-US" dirty="0"/>
          </a:p>
        </p:txBody>
      </p:sp>
      <p:graphicFrame>
        <p:nvGraphicFramePr>
          <p:cNvPr id="20" name="Object 1" descr="An equation: 75 plus or minus 2.131 times left parenthesis square root of 116.7 over square root of 4 right parenthesis equals 75 plus or minus 11.5 equals left parenthesis 63.5 to 86.5 right parenthesis."/>
          <p:cNvGraphicFramePr>
            <a:graphicFrameLocks noGrp="1" noChangeAspect="1"/>
          </p:cNvGraphicFramePr>
          <p:nvPr>
            <p:ph type="pic" sz="quarter" idx="11"/>
            <p:extLst>
              <p:ext uri="{D42A27DB-BD31-4B8C-83A1-F6EECF244321}">
                <p14:modId xmlns:p14="http://schemas.microsoft.com/office/powerpoint/2010/main" val="3237492787"/>
              </p:ext>
            </p:extLst>
          </p:nvPr>
        </p:nvGraphicFramePr>
        <p:xfrm>
          <a:off x="905766" y="2035027"/>
          <a:ext cx="5666183" cy="860573"/>
        </p:xfrm>
        <a:graphic>
          <a:graphicData uri="http://schemas.openxmlformats.org/presentationml/2006/ole">
            <mc:AlternateContent xmlns:mc="http://schemas.openxmlformats.org/markup-compatibility/2006">
              <mc:Choice xmlns:v="urn:schemas-microsoft-com:vml" Requires="v">
                <p:oleObj spid="_x0000_s6314" name="Equation" r:id="rId4" imgW="3009600" imgH="457200" progId="Equation.DSMT4">
                  <p:embed/>
                </p:oleObj>
              </mc:Choice>
              <mc:Fallback>
                <p:oleObj name="Equation" r:id="rId4" imgW="3009600" imgH="457200" progId="Equation.DSMT4">
                  <p:embed/>
                  <p:pic>
                    <p:nvPicPr>
                      <p:cNvPr id="0" name="Content Placeholder 1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5766" y="2035027"/>
                        <a:ext cx="5666183" cy="860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ext Placeholder 9"/>
          <p:cNvSpPr>
            <a:spLocks noGrp="1"/>
          </p:cNvSpPr>
          <p:nvPr>
            <p:ph type="body" sz="quarter" idx="10"/>
          </p:nvPr>
        </p:nvSpPr>
        <p:spPr>
          <a:xfrm>
            <a:off x="228600" y="2895600"/>
            <a:ext cx="7885216" cy="737616"/>
          </a:xfrm>
        </p:spPr>
        <p:txBody>
          <a:bodyPr>
            <a:normAutofit fontScale="92500"/>
          </a:bodyPr>
          <a:lstStyle/>
          <a:p>
            <a:pPr marL="0" indent="0">
              <a:buNone/>
            </a:pPr>
            <a:r>
              <a:rPr lang="en-US" dirty="0"/>
              <a:t>95% CI for mean difference between Adam and </a:t>
            </a:r>
            <a:r>
              <a:rPr lang="en-US" dirty="0" smtClean="0"/>
              <a:t>Brenda</a:t>
            </a:r>
            <a:endParaRPr lang="en-US" dirty="0"/>
          </a:p>
        </p:txBody>
      </p:sp>
      <p:graphicFrame>
        <p:nvGraphicFramePr>
          <p:cNvPr id="22" name="Object 1" descr="An equation: left parenthesis 75 minus 91 right parenthesis plus or minus 2.131 times square root of 116.7 times square root of left parenthesis 1 over 4 plus 1 over 4 right parenthesis equals left parenthesis negative 35.5 to 3.5 right parenthesis."/>
          <p:cNvGraphicFramePr>
            <a:graphicFrameLocks noGrp="1" noChangeAspect="1"/>
          </p:cNvGraphicFramePr>
          <p:nvPr>
            <p:ph type="pic" sz="quarter" idx="13"/>
            <p:extLst>
              <p:ext uri="{D42A27DB-BD31-4B8C-83A1-F6EECF244321}">
                <p14:modId xmlns:p14="http://schemas.microsoft.com/office/powerpoint/2010/main" val="884988563"/>
              </p:ext>
            </p:extLst>
          </p:nvPr>
        </p:nvGraphicFramePr>
        <p:xfrm>
          <a:off x="1143000" y="3587638"/>
          <a:ext cx="5851887" cy="806222"/>
        </p:xfrm>
        <a:graphic>
          <a:graphicData uri="http://schemas.openxmlformats.org/presentationml/2006/ole">
            <mc:AlternateContent xmlns:mc="http://schemas.openxmlformats.org/markup-compatibility/2006">
              <mc:Choice xmlns:v="urn:schemas-microsoft-com:vml" Requires="v">
                <p:oleObj spid="_x0000_s6315" name="Equation" r:id="rId6" imgW="3225600" imgH="444240" progId="Equation.DSMT4">
                  <p:embed/>
                </p:oleObj>
              </mc:Choice>
              <mc:Fallback>
                <p:oleObj name="Equation" r:id="rId6" imgW="3225600" imgH="444240" progId="Equation.DSMT4">
                  <p:embed/>
                  <p:pic>
                    <p:nvPicPr>
                      <p:cNvPr id="0" name="Object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3000" y="3587638"/>
                        <a:ext cx="5851887" cy="806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xmlns:a14="http://schemas.microsoft.com/office/drawing/2010/main">
        <mc:Choice Requires="a14">
          <p:sp>
            <p:nvSpPr>
              <p:cNvPr id="25" name="Content Placeholder 24"/>
              <p:cNvSpPr>
                <a:spLocks noGrp="1"/>
              </p:cNvSpPr>
              <p:nvPr>
                <p:ph sz="quarter" idx="15"/>
              </p:nvPr>
            </p:nvSpPr>
            <p:spPr>
              <a:xfrm>
                <a:off x="457200" y="4648200"/>
                <a:ext cx="8305800" cy="1600200"/>
              </a:xfrm>
            </p:spPr>
            <p:txBody>
              <a:bodyPr>
                <a:normAutofit/>
              </a:bodyPr>
              <a:lstStyle/>
              <a:p>
                <a:pPr marL="0" indent="0">
                  <a:buNone/>
                </a:pPr>
                <a:r>
                  <a:rPr lang="en-US" dirty="0"/>
                  <a:t>Note: CI for difference includes zero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 not a significant difference in those two means</a:t>
                </a:r>
                <a:r>
                  <a:rPr lang="en-US" dirty="0" smtClean="0"/>
                  <a:t>.</a:t>
                </a:r>
              </a:p>
              <a:p>
                <a:pPr marL="0" indent="0">
                  <a:buNone/>
                </a:pPr>
                <a:r>
                  <a:rPr lang="en-US" dirty="0"/>
                  <a:t>More on pairwise tests in Section </a:t>
                </a:r>
                <a:r>
                  <a:rPr lang="en-US" dirty="0" smtClean="0"/>
                  <a:t>5.7</a:t>
                </a:r>
                <a:endParaRPr lang="en-US" dirty="0"/>
              </a:p>
            </p:txBody>
          </p:sp>
        </mc:Choice>
        <mc:Fallback xmlns="">
          <p:sp>
            <p:nvSpPr>
              <p:cNvPr id="25" name="Content Placeholder 24"/>
              <p:cNvSpPr>
                <a:spLocks noGrp="1" noRot="1" noChangeAspect="1" noMove="1" noResize="1" noEditPoints="1" noAdjustHandles="1" noChangeArrowheads="1" noChangeShapeType="1" noTextEdit="1"/>
              </p:cNvSpPr>
              <p:nvPr>
                <p:ph sz="quarter" idx="15"/>
              </p:nvPr>
            </p:nvSpPr>
            <p:spPr>
              <a:xfrm>
                <a:off x="457200" y="4648200"/>
                <a:ext cx="8305800" cy="1600200"/>
              </a:xfrm>
              <a:blipFill rotWithShape="1">
                <a:blip r:embed="rId8"/>
                <a:stretch>
                  <a:fillRect l="-1247" t="-3435" r="-1394"/>
                </a:stretch>
              </a:blipFill>
            </p:spPr>
            <p:txBody>
              <a:bodyPr/>
              <a:lstStyle/>
              <a:p>
                <a:r>
                  <a:rPr lang="en-US">
                    <a:noFill/>
                  </a:rPr>
                  <a:t> </a:t>
                </a:r>
              </a:p>
            </p:txBody>
          </p:sp>
        </mc:Fallback>
      </mc:AlternateContent>
    </p:spTree>
    <p:extLst>
      <p:ext uri="{BB962C8B-B14F-4D97-AF65-F5344CB8AC3E}">
        <p14:creationId xmlns:p14="http://schemas.microsoft.com/office/powerpoint/2010/main" val="15319595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Effect Size</a:t>
            </a:r>
          </a:p>
        </p:txBody>
      </p:sp>
      <p:sp>
        <p:nvSpPr>
          <p:cNvPr id="9" name="Content Placeholder 8"/>
          <p:cNvSpPr>
            <a:spLocks noGrp="1"/>
          </p:cNvSpPr>
          <p:nvPr>
            <p:ph idx="1"/>
          </p:nvPr>
        </p:nvSpPr>
        <p:spPr/>
        <p:txBody>
          <a:bodyPr>
            <a:normAutofit/>
          </a:bodyPr>
          <a:lstStyle/>
          <a:p>
            <a:pPr marL="0" indent="0">
              <a:buNone/>
            </a:pPr>
            <a:r>
              <a:rPr lang="en-US" dirty="0"/>
              <a:t>Measure how big an “effect” is by seeing how many standard deviations </a:t>
            </a:r>
          </a:p>
        </p:txBody>
      </p:sp>
      <p:graphicFrame>
        <p:nvGraphicFramePr>
          <p:cNvPr id="20" name="Object 1" descr="An equation reads, square root of M S E."/>
          <p:cNvGraphicFramePr>
            <a:graphicFrameLocks noGrp="1" noChangeAspect="1"/>
          </p:cNvGraphicFramePr>
          <p:nvPr>
            <p:ph type="pic" sz="quarter" idx="11"/>
            <p:extLst>
              <p:ext uri="{D42A27DB-BD31-4B8C-83A1-F6EECF244321}">
                <p14:modId xmlns:p14="http://schemas.microsoft.com/office/powerpoint/2010/main" val="3593827333"/>
              </p:ext>
            </p:extLst>
          </p:nvPr>
        </p:nvGraphicFramePr>
        <p:xfrm>
          <a:off x="3217825" y="1875705"/>
          <a:ext cx="870532" cy="426383"/>
        </p:xfrm>
        <a:graphic>
          <a:graphicData uri="http://schemas.openxmlformats.org/presentationml/2006/ole">
            <mc:AlternateContent xmlns:mc="http://schemas.openxmlformats.org/markup-compatibility/2006">
              <mc:Choice xmlns:v="urn:schemas-microsoft-com:vml" Requires="v">
                <p:oleObj spid="_x0000_s7346" name="Equation" r:id="rId4" imgW="622080" imgH="304560" progId="Equation.DSMT4">
                  <p:embed/>
                </p:oleObj>
              </mc:Choice>
              <mc:Fallback>
                <p:oleObj name="Equation" r:id="rId4" imgW="622080" imgH="304560" progId="Equation.DSMT4">
                  <p:embed/>
                  <p:pic>
                    <p:nvPicPr>
                      <p:cNvPr id="0" name=""/>
                      <p:cNvPicPr>
                        <a:picLocks noGrp="1" noChangeAspect="1" noChangeArrowheads="1"/>
                      </p:cNvPicPr>
                      <p:nvPr/>
                    </p:nvPicPr>
                    <p:blipFill>
                      <a:blip r:embed="rId5"/>
                      <a:srcRect/>
                      <a:stretch>
                        <a:fillRect/>
                      </a:stretch>
                    </p:blipFill>
                    <p:spPr bwMode="auto">
                      <a:xfrm>
                        <a:off x="3217825" y="1875705"/>
                        <a:ext cx="870532" cy="426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ext Placeholder 9"/>
          <p:cNvSpPr>
            <a:spLocks noGrp="1"/>
          </p:cNvSpPr>
          <p:nvPr>
            <p:ph type="body" sz="quarter" idx="10"/>
          </p:nvPr>
        </p:nvSpPr>
        <p:spPr>
          <a:xfrm>
            <a:off x="-38100" y="1820718"/>
            <a:ext cx="6209675" cy="554182"/>
          </a:xfrm>
        </p:spPr>
        <p:txBody>
          <a:bodyPr>
            <a:noAutofit/>
          </a:bodyPr>
          <a:lstStyle/>
          <a:p>
            <a:pPr marL="0" indent="4064000">
              <a:buNone/>
            </a:pPr>
            <a:r>
              <a:rPr lang="en-US" dirty="0"/>
              <a:t>it is</a:t>
            </a:r>
            <a:r>
              <a:rPr lang="en-US" dirty="0" smtClean="0"/>
              <a:t>.</a:t>
            </a:r>
            <a:endParaRPr lang="en-US" dirty="0"/>
          </a:p>
        </p:txBody>
      </p:sp>
      <p:graphicFrame>
        <p:nvGraphicFramePr>
          <p:cNvPr id="22" name="Object 1" descr="An equation reads, c D subscript i equals alpha cap subscript i over square root of M S E equals y bar subscript i minus y bar over square root of M S E."/>
          <p:cNvGraphicFramePr>
            <a:graphicFrameLocks noGrp="1" noChangeAspect="1"/>
          </p:cNvGraphicFramePr>
          <p:nvPr>
            <p:ph type="pic" sz="quarter" idx="13"/>
            <p:extLst>
              <p:ext uri="{D42A27DB-BD31-4B8C-83A1-F6EECF244321}">
                <p14:modId xmlns:p14="http://schemas.microsoft.com/office/powerpoint/2010/main" val="1300802511"/>
              </p:ext>
            </p:extLst>
          </p:nvPr>
        </p:nvGraphicFramePr>
        <p:xfrm>
          <a:off x="862951" y="2608548"/>
          <a:ext cx="2870849" cy="866205"/>
        </p:xfrm>
        <a:graphic>
          <a:graphicData uri="http://schemas.openxmlformats.org/presentationml/2006/ole">
            <mc:AlternateContent xmlns:mc="http://schemas.openxmlformats.org/markup-compatibility/2006">
              <mc:Choice xmlns:v="urn:schemas-microsoft-com:vml" Requires="v">
                <p:oleObj spid="_x0000_s7347" name="Equation" r:id="rId6" imgW="1473120" imgH="444240" progId="Equation.DSMT4">
                  <p:embed/>
                </p:oleObj>
              </mc:Choice>
              <mc:Fallback>
                <p:oleObj name="Equation" r:id="rId6" imgW="1473120" imgH="444240" progId="Equation.DSMT4">
                  <p:embed/>
                  <p:pic>
                    <p:nvPicPr>
                      <p:cNvPr id="0" name=""/>
                      <p:cNvPicPr>
                        <a:picLocks noChangeAspect="1" noChangeArrowheads="1"/>
                      </p:cNvPicPr>
                      <p:nvPr/>
                    </p:nvPicPr>
                    <p:blipFill>
                      <a:blip r:embed="rId7"/>
                      <a:srcRect/>
                      <a:stretch>
                        <a:fillRect/>
                      </a:stretch>
                    </p:blipFill>
                    <p:spPr bwMode="auto">
                      <a:xfrm>
                        <a:off x="862951" y="2608548"/>
                        <a:ext cx="2870849" cy="866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 name="Content Placeholder 24"/>
          <p:cNvSpPr>
            <a:spLocks noGrp="1"/>
          </p:cNvSpPr>
          <p:nvPr>
            <p:ph sz="quarter" idx="15"/>
          </p:nvPr>
        </p:nvSpPr>
        <p:spPr>
          <a:xfrm>
            <a:off x="152400" y="3886200"/>
            <a:ext cx="5029200" cy="609600"/>
          </a:xfrm>
        </p:spPr>
        <p:txBody>
          <a:bodyPr>
            <a:normAutofit/>
          </a:bodyPr>
          <a:lstStyle/>
          <a:p>
            <a:pPr marL="0" indent="0">
              <a:buNone/>
            </a:pPr>
            <a:r>
              <a:rPr lang="en-US" sz="2800" dirty="0"/>
              <a:t>For a difference in two means</a:t>
            </a:r>
            <a:r>
              <a:rPr lang="en-US" sz="2800" dirty="0" smtClean="0"/>
              <a:t>:</a:t>
            </a:r>
            <a:endParaRPr lang="en-US" dirty="0"/>
          </a:p>
        </p:txBody>
      </p:sp>
      <p:graphicFrame>
        <p:nvGraphicFramePr>
          <p:cNvPr id="11" name="Object 1" descr="An equation reads, D subscript i j equals (y bar subscript i minus y bar subscript j) over square root of M S E."/>
          <p:cNvGraphicFramePr>
            <a:graphicFrameLocks noGrp="1" noChangeAspect="1"/>
          </p:cNvGraphicFramePr>
          <p:nvPr>
            <p:ph type="pic" sz="quarter" idx="14"/>
            <p:extLst>
              <p:ext uri="{D42A27DB-BD31-4B8C-83A1-F6EECF244321}">
                <p14:modId xmlns:p14="http://schemas.microsoft.com/office/powerpoint/2010/main" val="2796515015"/>
              </p:ext>
            </p:extLst>
          </p:nvPr>
        </p:nvGraphicFramePr>
        <p:xfrm>
          <a:off x="5209048" y="3733800"/>
          <a:ext cx="1439925" cy="787459"/>
        </p:xfrm>
        <a:graphic>
          <a:graphicData uri="http://schemas.openxmlformats.org/presentationml/2006/ole">
            <mc:AlternateContent xmlns:mc="http://schemas.openxmlformats.org/markup-compatibility/2006">
              <mc:Choice xmlns:v="urn:schemas-microsoft-com:vml" Requires="v">
                <p:oleObj spid="_x0000_s7348" name="Equation" r:id="rId8" imgW="812520" imgH="444240" progId="Equation.DSMT4">
                  <p:embed/>
                </p:oleObj>
              </mc:Choice>
              <mc:Fallback>
                <p:oleObj name="Equation" r:id="rId8" imgW="812520" imgH="444240" progId="Equation.DSMT4">
                  <p:embed/>
                  <p:pic>
                    <p:nvPicPr>
                      <p:cNvPr id="0" name="Object 7"/>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09048" y="3733800"/>
                        <a:ext cx="1439925" cy="787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3660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2745</TotalTime>
  <Words>233</Words>
  <Application>Microsoft Office PowerPoint</Application>
  <PresentationFormat>On-screen Show (4:3)</PresentationFormat>
  <Paragraphs>44</Paragraphs>
  <Slides>10</Slides>
  <Notes>9</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20"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Equation</vt:lpstr>
      <vt:lpstr>Section 5.5</vt:lpstr>
      <vt:lpstr>Section 5.5 </vt:lpstr>
      <vt:lpstr>Example: FourExams</vt:lpstr>
      <vt:lpstr>Example: Five Students</vt:lpstr>
      <vt:lpstr>Residual Plots (Grade by Student)</vt:lpstr>
      <vt:lpstr>ANOVA for Grades by Students</vt:lpstr>
      <vt:lpstr>CI’s for Means after ANOVA</vt:lpstr>
      <vt:lpstr>Examples: FourExams (1 of 2)</vt:lpstr>
      <vt:lpstr>Effect Size</vt:lpstr>
      <vt:lpstr>Examples: FourExams (2 of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5.5</dc:title>
  <dc:creator>Canon</dc:creator>
  <cp:lastModifiedBy>Newton, Andy</cp:lastModifiedBy>
  <cp:revision>602</cp:revision>
  <dcterms:created xsi:type="dcterms:W3CDTF">2015-10-23T14:29:37Z</dcterms:created>
  <dcterms:modified xsi:type="dcterms:W3CDTF">2018-08-30T15:13:18Z</dcterms:modified>
</cp:coreProperties>
</file>